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53" r:id="rId2"/>
    <p:sldId id="344" r:id="rId3"/>
    <p:sldId id="345" r:id="rId4"/>
    <p:sldId id="347" r:id="rId5"/>
    <p:sldId id="346" r:id="rId6"/>
    <p:sldId id="348" r:id="rId7"/>
    <p:sldId id="349" r:id="rId8"/>
    <p:sldId id="350" r:id="rId9"/>
    <p:sldId id="351" r:id="rId10"/>
    <p:sldId id="352" r:id="rId11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5B9"/>
    <a:srgbClr val="00A47B"/>
    <a:srgbClr val="D64803"/>
    <a:srgbClr val="BC4205"/>
    <a:srgbClr val="BC3100"/>
    <a:srgbClr val="C41000"/>
    <a:srgbClr val="800080"/>
    <a:srgbClr val="48A7FF"/>
    <a:srgbClr val="FF7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24" autoAdjust="0"/>
    <p:restoredTop sz="64249" autoAdjust="0"/>
  </p:normalViewPr>
  <p:slideViewPr>
    <p:cSldViewPr snapToGrid="0" snapToObjects="1">
      <p:cViewPr varScale="1">
        <p:scale>
          <a:sx n="102" d="100"/>
          <a:sy n="102" d="100"/>
        </p:scale>
        <p:origin x="944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3576A-5869-A04B-8E2A-2C807C890713}" type="datetimeFigureOut">
              <a:rPr lang="nb-NO" smtClean="0"/>
              <a:t>15.09.2017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B3851-84D9-064A-BDFB-21F2DF7830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92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5EC8A-2538-D04D-8F44-C1366E79DD03}" type="datetimeFigureOut">
              <a:rPr lang="nb-NO" smtClean="0"/>
              <a:pPr/>
              <a:t>15.09.2017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Klikk for å redigere tekststiler i malen</a:t>
            </a:r>
          </a:p>
          <a:p>
            <a:pPr lvl="1"/>
            <a:r>
              <a:rPr lang="en-GB"/>
              <a:t>Andre nivå</a:t>
            </a:r>
          </a:p>
          <a:p>
            <a:pPr lvl="2"/>
            <a:r>
              <a:rPr lang="en-GB"/>
              <a:t>Tredje nivå</a:t>
            </a:r>
          </a:p>
          <a:p>
            <a:pPr lvl="3"/>
            <a:r>
              <a:rPr lang="en-GB"/>
              <a:t>Fjerde nivå</a:t>
            </a:r>
          </a:p>
          <a:p>
            <a:pPr lvl="4"/>
            <a:r>
              <a:rPr lang="en-GB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E46FA-A95E-D94B-BA3B-B0281685FFA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230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E46FA-A95E-D94B-BA3B-B0281685FFA5}" type="slidenum">
              <a:rPr lang="nb-NO" smtClean="0">
                <a:solidFill>
                  <a:prstClr val="black"/>
                </a:solidFill>
              </a:rPr>
              <a:pPr/>
              <a:t>1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49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E46FA-A95E-D94B-BA3B-B0281685FFA5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9136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E46FA-A95E-D94B-BA3B-B0281685FFA5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531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E46FA-A95E-D94B-BA3B-B0281685FFA5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4769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E46FA-A95E-D94B-BA3B-B0281685FFA5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0040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E46FA-A95E-D94B-BA3B-B0281685FFA5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7777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E46FA-A95E-D94B-BA3B-B0281685FFA5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9891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E46FA-A95E-D94B-BA3B-B0281685FFA5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693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fontAlgn="base"/>
            <a:endParaRPr lang="nb-NO" dirty="0"/>
          </a:p>
          <a:p>
            <a:pPr lvl="1" fontAlgn="base"/>
            <a:r>
              <a:rPr lang="nb-NO" dirty="0" smtClean="0"/>
              <a:t>Nøkkelspørsmål:</a:t>
            </a:r>
          </a:p>
          <a:p>
            <a:pPr lvl="2" fontAlgn="base"/>
            <a:r>
              <a:rPr lang="nb-NO" dirty="0" smtClean="0"/>
              <a:t>Hvor mange personer dreier det seg om, og hva er det vi skal finne ut av?</a:t>
            </a:r>
          </a:p>
          <a:p>
            <a:pPr lvl="2" fontAlgn="base"/>
            <a:r>
              <a:rPr lang="nb-NO" dirty="0" smtClean="0"/>
              <a:t>Hvorfor må setningen «Rune er ikke den som er høyest» være med i oppgaven?</a:t>
            </a:r>
            <a:endParaRPr lang="nb-NO" b="1" dirty="0" smtClean="0"/>
          </a:p>
          <a:p>
            <a:pPr lvl="2" fontAlgn="base"/>
            <a:r>
              <a:rPr lang="nb-NO" dirty="0" smtClean="0"/>
              <a:t>Hvis denne setningen hadde vært utelatt, hva hadde løsningen på oppgaven da vært?</a:t>
            </a:r>
            <a:endParaRPr lang="nb-NO" b="1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E46FA-A95E-D94B-BA3B-B0281685FFA5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368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E46FA-A95E-D94B-BA3B-B0281685FFA5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84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5BD0-8D03-7643-B834-3A4A3008D9AE}" type="datetimeFigureOut">
              <a:rPr lang="nb-NO" smtClean="0"/>
              <a:pPr/>
              <a:t>15.09.2017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DDE3-BA81-FB4F-B6C1-8A6D6D03DC0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827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Klikk for å redigere tekststiler i malen</a:t>
            </a:r>
          </a:p>
          <a:p>
            <a:pPr lvl="1"/>
            <a:r>
              <a:rPr lang="en-GB"/>
              <a:t>Andre nivå</a:t>
            </a:r>
          </a:p>
          <a:p>
            <a:pPr lvl="2"/>
            <a:r>
              <a:rPr lang="en-GB"/>
              <a:t>Tredje nivå</a:t>
            </a:r>
          </a:p>
          <a:p>
            <a:pPr lvl="3"/>
            <a:r>
              <a:rPr lang="en-GB"/>
              <a:t>Fjerde nivå</a:t>
            </a:r>
          </a:p>
          <a:p>
            <a:pPr lvl="4"/>
            <a:r>
              <a:rPr lang="en-GB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5BD0-8D03-7643-B834-3A4A3008D9AE}" type="datetimeFigureOut">
              <a:rPr lang="nb-NO" smtClean="0"/>
              <a:pPr/>
              <a:t>15.09.2017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DDE3-BA81-FB4F-B6C1-8A6D6D03DC0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803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Klikk for å redigere tekststiler i malen</a:t>
            </a:r>
          </a:p>
          <a:p>
            <a:pPr lvl="1"/>
            <a:r>
              <a:rPr lang="en-GB"/>
              <a:t>Andre nivå</a:t>
            </a:r>
          </a:p>
          <a:p>
            <a:pPr lvl="2"/>
            <a:r>
              <a:rPr lang="en-GB"/>
              <a:t>Tredje nivå</a:t>
            </a:r>
          </a:p>
          <a:p>
            <a:pPr lvl="3"/>
            <a:r>
              <a:rPr lang="en-GB"/>
              <a:t>Fjerde nivå</a:t>
            </a:r>
          </a:p>
          <a:p>
            <a:pPr lvl="4"/>
            <a:r>
              <a:rPr lang="en-GB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5BD0-8D03-7643-B834-3A4A3008D9AE}" type="datetimeFigureOut">
              <a:rPr lang="nb-NO" smtClean="0"/>
              <a:pPr/>
              <a:t>15.09.2017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DDE3-BA81-FB4F-B6C1-8A6D6D03DC0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828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Klikk for å redigere tekststiler i malen</a:t>
            </a:r>
          </a:p>
          <a:p>
            <a:pPr lvl="1"/>
            <a:r>
              <a:rPr lang="en-GB"/>
              <a:t>Andre nivå</a:t>
            </a:r>
          </a:p>
          <a:p>
            <a:pPr lvl="2"/>
            <a:r>
              <a:rPr lang="en-GB"/>
              <a:t>Tredje nivå</a:t>
            </a:r>
          </a:p>
          <a:p>
            <a:pPr lvl="3"/>
            <a:r>
              <a:rPr lang="en-GB"/>
              <a:t>Fjerde nivå</a:t>
            </a:r>
          </a:p>
          <a:p>
            <a:pPr lvl="4"/>
            <a:r>
              <a:rPr lang="en-GB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5BD0-8D03-7643-B834-3A4A3008D9AE}" type="datetimeFigureOut">
              <a:rPr lang="nb-NO" smtClean="0"/>
              <a:pPr/>
              <a:t>15.09.2017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DDE3-BA81-FB4F-B6C1-8A6D6D03DC0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74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5BD0-8D03-7643-B834-3A4A3008D9AE}" type="datetimeFigureOut">
              <a:rPr lang="nb-NO" smtClean="0"/>
              <a:pPr/>
              <a:t>15.09.2017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DDE3-BA81-FB4F-B6C1-8A6D6D03DC0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549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Klikk for å redigere tekststiler i malen</a:t>
            </a:r>
          </a:p>
          <a:p>
            <a:pPr lvl="1"/>
            <a:r>
              <a:rPr lang="en-GB"/>
              <a:t>Andre nivå</a:t>
            </a:r>
          </a:p>
          <a:p>
            <a:pPr lvl="2"/>
            <a:r>
              <a:rPr lang="en-GB"/>
              <a:t>Tredje nivå</a:t>
            </a:r>
          </a:p>
          <a:p>
            <a:pPr lvl="3"/>
            <a:r>
              <a:rPr lang="en-GB"/>
              <a:t>Fjerde nivå</a:t>
            </a:r>
          </a:p>
          <a:p>
            <a:pPr lvl="4"/>
            <a:r>
              <a:rPr lang="en-GB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Klikk for å redigere tekststiler i malen</a:t>
            </a:r>
          </a:p>
          <a:p>
            <a:pPr lvl="1"/>
            <a:r>
              <a:rPr lang="en-GB"/>
              <a:t>Andre nivå</a:t>
            </a:r>
          </a:p>
          <a:p>
            <a:pPr lvl="2"/>
            <a:r>
              <a:rPr lang="en-GB"/>
              <a:t>Tredje nivå</a:t>
            </a:r>
          </a:p>
          <a:p>
            <a:pPr lvl="3"/>
            <a:r>
              <a:rPr lang="en-GB"/>
              <a:t>Fjerde nivå</a:t>
            </a:r>
          </a:p>
          <a:p>
            <a:pPr lvl="4"/>
            <a:r>
              <a:rPr lang="en-GB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5BD0-8D03-7643-B834-3A4A3008D9AE}" type="datetimeFigureOut">
              <a:rPr lang="nb-NO" smtClean="0"/>
              <a:pPr/>
              <a:t>15.09.2017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DDE3-BA81-FB4F-B6C1-8A6D6D03DC0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630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Klikk for å redigere tekststiler i malen</a:t>
            </a:r>
          </a:p>
          <a:p>
            <a:pPr lvl="1"/>
            <a:r>
              <a:rPr lang="en-GB"/>
              <a:t>Andre nivå</a:t>
            </a:r>
          </a:p>
          <a:p>
            <a:pPr lvl="2"/>
            <a:r>
              <a:rPr lang="en-GB"/>
              <a:t>Tredje nivå</a:t>
            </a:r>
          </a:p>
          <a:p>
            <a:pPr lvl="3"/>
            <a:r>
              <a:rPr lang="en-GB"/>
              <a:t>Fjerde nivå</a:t>
            </a:r>
          </a:p>
          <a:p>
            <a:pPr lvl="4"/>
            <a:r>
              <a:rPr lang="en-GB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Klikk for å redigere tekststiler i malen</a:t>
            </a:r>
          </a:p>
          <a:p>
            <a:pPr lvl="1"/>
            <a:r>
              <a:rPr lang="en-GB"/>
              <a:t>Andre nivå</a:t>
            </a:r>
          </a:p>
          <a:p>
            <a:pPr lvl="2"/>
            <a:r>
              <a:rPr lang="en-GB"/>
              <a:t>Tredje nivå</a:t>
            </a:r>
          </a:p>
          <a:p>
            <a:pPr lvl="3"/>
            <a:r>
              <a:rPr lang="en-GB"/>
              <a:t>Fjerde nivå</a:t>
            </a:r>
          </a:p>
          <a:p>
            <a:pPr lvl="4"/>
            <a:r>
              <a:rPr lang="en-GB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5BD0-8D03-7643-B834-3A4A3008D9AE}" type="datetimeFigureOut">
              <a:rPr lang="nb-NO" smtClean="0"/>
              <a:pPr/>
              <a:t>15.09.2017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DDE3-BA81-FB4F-B6C1-8A6D6D03DC0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71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5BD0-8D03-7643-B834-3A4A3008D9AE}" type="datetimeFigureOut">
              <a:rPr lang="nb-NO" smtClean="0"/>
              <a:pPr/>
              <a:t>15.09.2017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DDE3-BA81-FB4F-B6C1-8A6D6D03DC0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926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5BD0-8D03-7643-B834-3A4A3008D9AE}" type="datetimeFigureOut">
              <a:rPr lang="nb-NO" smtClean="0"/>
              <a:pPr/>
              <a:t>15.09.2017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DDE3-BA81-FB4F-B6C1-8A6D6D03DC0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085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Klikk for å redigere tekststiler i malen</a:t>
            </a:r>
          </a:p>
          <a:p>
            <a:pPr lvl="1"/>
            <a:r>
              <a:rPr lang="en-GB"/>
              <a:t>Andre nivå</a:t>
            </a:r>
          </a:p>
          <a:p>
            <a:pPr lvl="2"/>
            <a:r>
              <a:rPr lang="en-GB"/>
              <a:t>Tredje nivå</a:t>
            </a:r>
          </a:p>
          <a:p>
            <a:pPr lvl="3"/>
            <a:r>
              <a:rPr lang="en-GB"/>
              <a:t>Fjerde nivå</a:t>
            </a:r>
          </a:p>
          <a:p>
            <a:pPr lvl="4"/>
            <a:r>
              <a:rPr lang="en-GB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5BD0-8D03-7643-B834-3A4A3008D9AE}" type="datetimeFigureOut">
              <a:rPr lang="nb-NO" smtClean="0"/>
              <a:pPr/>
              <a:t>15.09.2017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DDE3-BA81-FB4F-B6C1-8A6D6D03DC0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469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5BD0-8D03-7643-B834-3A4A3008D9AE}" type="datetimeFigureOut">
              <a:rPr lang="nb-NO" smtClean="0"/>
              <a:pPr/>
              <a:t>15.09.2017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DDE3-BA81-FB4F-B6C1-8A6D6D03DC0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6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Klikk for å redigere tekststiler i malen</a:t>
            </a:r>
          </a:p>
          <a:p>
            <a:pPr lvl="1"/>
            <a:r>
              <a:rPr lang="en-GB"/>
              <a:t>Andre nivå</a:t>
            </a:r>
          </a:p>
          <a:p>
            <a:pPr lvl="2"/>
            <a:r>
              <a:rPr lang="en-GB"/>
              <a:t>Tredje nivå</a:t>
            </a:r>
          </a:p>
          <a:p>
            <a:pPr lvl="3"/>
            <a:r>
              <a:rPr lang="en-GB"/>
              <a:t>Fjerde nivå</a:t>
            </a:r>
          </a:p>
          <a:p>
            <a:pPr lvl="4"/>
            <a:r>
              <a:rPr lang="en-GB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E5BD0-8D03-7643-B834-3A4A3008D9AE}" type="datetimeFigureOut">
              <a:rPr lang="nb-NO" smtClean="0"/>
              <a:pPr/>
              <a:t>15.09.2017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0DDE3-BA81-FB4F-B6C1-8A6D6D03DC0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176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search/?query=tangram" TargetMode="External"/><Relationship Id="rId4" Type="http://schemas.openxmlformats.org/officeDocument/2006/relationships/image" Target="../media/image6.tif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 txBox="1">
            <a:spLocks/>
          </p:cNvSpPr>
          <p:nvPr/>
        </p:nvSpPr>
        <p:spPr>
          <a:xfrm>
            <a:off x="690185" y="3337359"/>
            <a:ext cx="7772400" cy="371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nb-NO" sz="1000" i="1" dirty="0" err="1" smtClean="0">
              <a:solidFill>
                <a:prstClr val="white"/>
              </a:solidFill>
            </a:endParaRPr>
          </a:p>
        </p:txBody>
      </p:sp>
      <p:pic>
        <p:nvPicPr>
          <p:cNvPr id="3" name="Picture 2" descr="FLL_hvi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606" y="1440654"/>
            <a:ext cx="1866900" cy="825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94791" y="2555860"/>
            <a:ext cx="166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i="1" dirty="0" smtClean="0">
                <a:solidFill>
                  <a:prstClr val="white"/>
                </a:solidFill>
              </a:rPr>
              <a:t>TEAMBUILDING</a:t>
            </a:r>
            <a:endParaRPr lang="en-US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457200" y="433145"/>
            <a:ext cx="7772400" cy="857250"/>
          </a:xfrm>
        </p:spPr>
        <p:txBody>
          <a:bodyPr>
            <a:normAutofit/>
          </a:bodyPr>
          <a:lstStyle/>
          <a:p>
            <a:pPr algn="l"/>
            <a:r>
              <a:rPr lang="nb-NO" sz="2200" i="1" dirty="0" smtClean="0">
                <a:solidFill>
                  <a:srgbClr val="404040"/>
                </a:solidFill>
              </a:rPr>
              <a:t>”Robot i blinde”</a:t>
            </a:r>
            <a:endParaRPr lang="nb-NO" sz="2200" i="1" dirty="0">
              <a:solidFill>
                <a:srgbClr val="404040"/>
              </a:solidFill>
            </a:endParaRPr>
          </a:p>
        </p:txBody>
      </p:sp>
      <p:sp>
        <p:nvSpPr>
          <p:cNvPr id="28" name="Ellipse 41"/>
          <p:cNvSpPr/>
          <p:nvPr/>
        </p:nvSpPr>
        <p:spPr>
          <a:xfrm>
            <a:off x="7772206" y="338293"/>
            <a:ext cx="1084116" cy="108411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354940" y="1290395"/>
            <a:ext cx="54912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i="1" dirty="0" smtClean="0"/>
              <a:t>Tid</a:t>
            </a:r>
            <a:r>
              <a:rPr lang="nb-NO" sz="1400" dirty="0" smtClean="0"/>
              <a:t>: 20-40 minutter</a:t>
            </a:r>
          </a:p>
          <a:p>
            <a:r>
              <a:rPr lang="nb-NO" sz="1400" i="1" dirty="0" smtClean="0"/>
              <a:t>Utstyr: </a:t>
            </a:r>
            <a:r>
              <a:rPr lang="nb-NO" sz="1400" dirty="0" smtClean="0"/>
              <a:t>En kopp/pennal/flaske eller annen gjenstand</a:t>
            </a:r>
          </a:p>
          <a:p>
            <a:endParaRPr lang="nb-NO" sz="1400" i="1" dirty="0"/>
          </a:p>
          <a:p>
            <a:r>
              <a:rPr lang="nb-NO" sz="1400" i="1" dirty="0" smtClean="0"/>
              <a:t>Gjennomføring: </a:t>
            </a:r>
          </a:p>
          <a:p>
            <a:pPr fontAlgn="base"/>
            <a:r>
              <a:rPr lang="nb-NO" sz="1400" dirty="0" smtClean="0"/>
              <a:t>1. To og to arbeider sammen. </a:t>
            </a:r>
            <a:r>
              <a:rPr lang="nb-NO" sz="1400" dirty="0"/>
              <a:t>En er robot, mens den andre er programmereren. </a:t>
            </a:r>
            <a:r>
              <a:rPr lang="nb-NO" sz="1400" dirty="0" smtClean="0"/>
              <a:t>Ta </a:t>
            </a:r>
            <a:r>
              <a:rPr lang="nb-NO" sz="1400" dirty="0"/>
              <a:t>et bind for øynene til roboten .</a:t>
            </a:r>
          </a:p>
          <a:p>
            <a:pPr fontAlgn="base"/>
            <a:r>
              <a:rPr lang="nb-NO" sz="1400" dirty="0" smtClean="0"/>
              <a:t>2. Plasser </a:t>
            </a:r>
            <a:r>
              <a:rPr lang="nb-NO" sz="1400" dirty="0"/>
              <a:t>en kopp i andre enden av rommet</a:t>
            </a:r>
            <a:r>
              <a:rPr lang="nb-NO" sz="1400" dirty="0" smtClean="0"/>
              <a:t>. Sett noen bord og stoler i veien slik at det blir en slags labyrint. </a:t>
            </a:r>
            <a:endParaRPr lang="nb-NO" sz="1400" dirty="0"/>
          </a:p>
          <a:p>
            <a:pPr fontAlgn="base"/>
            <a:r>
              <a:rPr lang="nb-NO" sz="1400" dirty="0" smtClean="0"/>
              <a:t>3. Programmereren gir </a:t>
            </a:r>
            <a:r>
              <a:rPr lang="nb-NO" sz="1400" dirty="0"/>
              <a:t>instruksjoner til roboten slik at han/hun går gjennom rommet og plukker opp koppen. Pass på å fortell roboten alle steg den skal gjøre for å fullføre oppgaven. </a:t>
            </a:r>
          </a:p>
          <a:p>
            <a:endParaRPr lang="nb-NO" sz="14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312" y="2482112"/>
            <a:ext cx="3369897" cy="1863881"/>
          </a:xfrm>
          <a:prstGeom prst="rect">
            <a:avLst/>
          </a:prstGeom>
        </p:spPr>
      </p:pic>
      <p:cxnSp>
        <p:nvCxnSpPr>
          <p:cNvPr id="8" name="Rett linje 7"/>
          <p:cNvCxnSpPr/>
          <p:nvPr/>
        </p:nvCxnSpPr>
        <p:spPr>
          <a:xfrm>
            <a:off x="0" y="1055591"/>
            <a:ext cx="9144000" cy="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651" y="267802"/>
            <a:ext cx="1006620" cy="44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457200" y="433145"/>
            <a:ext cx="7772400" cy="857250"/>
          </a:xfrm>
        </p:spPr>
        <p:txBody>
          <a:bodyPr>
            <a:normAutofit/>
          </a:bodyPr>
          <a:lstStyle/>
          <a:p>
            <a:pPr algn="l"/>
            <a:r>
              <a:rPr lang="nb-NO" sz="2200" i="1" dirty="0" smtClean="0">
                <a:solidFill>
                  <a:srgbClr val="404040"/>
                </a:solidFill>
              </a:rPr>
              <a:t>Tennisballen</a:t>
            </a:r>
            <a:endParaRPr lang="nb-NO" sz="2200" i="1" dirty="0">
              <a:solidFill>
                <a:srgbClr val="404040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57199" y="1308706"/>
            <a:ext cx="5239063" cy="199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400" i="1" dirty="0" smtClean="0"/>
              <a:t>Tid: </a:t>
            </a:r>
            <a:r>
              <a:rPr lang="nb-NO" sz="1400" dirty="0" smtClean="0"/>
              <a:t>5-10 minutter </a:t>
            </a:r>
          </a:p>
          <a:p>
            <a:pPr>
              <a:lnSpc>
                <a:spcPct val="150000"/>
              </a:lnSpc>
            </a:pPr>
            <a:r>
              <a:rPr lang="nb-NO" sz="1400" i="1" dirty="0" smtClean="0"/>
              <a:t>Utstyr:</a:t>
            </a:r>
            <a:r>
              <a:rPr lang="nb-NO" sz="1400" dirty="0" smtClean="0"/>
              <a:t> Tennisball</a:t>
            </a:r>
          </a:p>
          <a:p>
            <a:pPr>
              <a:lnSpc>
                <a:spcPct val="150000"/>
              </a:lnSpc>
            </a:pPr>
            <a:endParaRPr lang="nb-NO" sz="1400" dirty="0" smtClean="0"/>
          </a:p>
          <a:p>
            <a:pPr>
              <a:lnSpc>
                <a:spcPct val="150000"/>
              </a:lnSpc>
            </a:pPr>
            <a:r>
              <a:rPr lang="nb-NO" sz="1400" i="1" dirty="0" smtClean="0"/>
              <a:t>Gjennomføring:</a:t>
            </a:r>
          </a:p>
          <a:p>
            <a:pPr>
              <a:lnSpc>
                <a:spcPct val="150000"/>
              </a:lnSpc>
            </a:pPr>
            <a:r>
              <a:rPr lang="nb-NO" sz="1400" dirty="0" smtClean="0"/>
              <a:t>Laget stiller seg i en sirkel og skal, uten å bruke hender, flytte en tennisball fra lagmedlem til lagmedlem</a:t>
            </a:r>
            <a:r>
              <a:rPr lang="nb-NO" sz="1400" dirty="0"/>
              <a:t>. 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01713" y="2232036"/>
            <a:ext cx="2727887" cy="2893102"/>
          </a:xfrm>
          <a:prstGeom prst="rect">
            <a:avLst/>
          </a:prstGeom>
        </p:spPr>
      </p:pic>
      <p:cxnSp>
        <p:nvCxnSpPr>
          <p:cNvPr id="8" name="Rett linje 7"/>
          <p:cNvCxnSpPr/>
          <p:nvPr/>
        </p:nvCxnSpPr>
        <p:spPr>
          <a:xfrm>
            <a:off x="0" y="1055591"/>
            <a:ext cx="9144000" cy="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651" y="267802"/>
            <a:ext cx="1006620" cy="44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457200" y="433145"/>
            <a:ext cx="7772400" cy="857250"/>
          </a:xfrm>
        </p:spPr>
        <p:txBody>
          <a:bodyPr>
            <a:normAutofit/>
          </a:bodyPr>
          <a:lstStyle/>
          <a:p>
            <a:pPr algn="l"/>
            <a:r>
              <a:rPr lang="nb-NO" sz="2200" i="1" dirty="0" smtClean="0">
                <a:solidFill>
                  <a:srgbClr val="404040"/>
                </a:solidFill>
              </a:rPr>
              <a:t>Bygge LEGO-modell</a:t>
            </a:r>
            <a:endParaRPr lang="nb-NO" sz="2200" i="1" dirty="0">
              <a:solidFill>
                <a:srgbClr val="404040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57199" y="1308706"/>
            <a:ext cx="78923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i="1" dirty="0" smtClean="0"/>
              <a:t>Tid: </a:t>
            </a:r>
            <a:r>
              <a:rPr lang="nb-NO" sz="1400" dirty="0" smtClean="0"/>
              <a:t>30-45 minutter</a:t>
            </a:r>
          </a:p>
          <a:p>
            <a:r>
              <a:rPr lang="nb-NO" sz="1400" i="1" dirty="0" smtClean="0"/>
              <a:t>Utstyr: </a:t>
            </a:r>
            <a:r>
              <a:rPr lang="nb-NO" sz="1400" dirty="0" smtClean="0"/>
              <a:t>LEGO-klosser (kan være lurt å gruppere slik at deltakerne har like klosser)</a:t>
            </a:r>
          </a:p>
          <a:p>
            <a:endParaRPr lang="nb-NO" sz="1400" dirty="0"/>
          </a:p>
          <a:p>
            <a:r>
              <a:rPr lang="nb-NO" sz="1400" i="1" dirty="0" smtClean="0"/>
              <a:t>Gjennomføring:</a:t>
            </a:r>
          </a:p>
          <a:p>
            <a:r>
              <a:rPr lang="nb-NO" sz="1400" dirty="0" smtClean="0"/>
              <a:t>To og to lagmedlemmer setter seg med ryggen mot hverandre. Den ene bygger en modell av LEGO som han/hun deretter forklarer til den andre. Den andre prøver å bygge en lik modell. Sammenlign til slutt, og snakk om hva som skal til for å bygge en lik modell. </a:t>
            </a:r>
            <a:endParaRPr lang="nb-NO" sz="14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6058" y="3211937"/>
            <a:ext cx="2885038" cy="1620284"/>
          </a:xfrm>
          <a:prstGeom prst="rect">
            <a:avLst/>
          </a:prstGeom>
        </p:spPr>
      </p:pic>
      <p:cxnSp>
        <p:nvCxnSpPr>
          <p:cNvPr id="8" name="Rett linje 7"/>
          <p:cNvCxnSpPr/>
          <p:nvPr/>
        </p:nvCxnSpPr>
        <p:spPr>
          <a:xfrm>
            <a:off x="0" y="1055591"/>
            <a:ext cx="9144000" cy="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651" y="267802"/>
            <a:ext cx="1006620" cy="44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3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457200" y="433145"/>
            <a:ext cx="7772400" cy="857250"/>
          </a:xfrm>
        </p:spPr>
        <p:txBody>
          <a:bodyPr>
            <a:normAutofit/>
          </a:bodyPr>
          <a:lstStyle/>
          <a:p>
            <a:pPr algn="l"/>
            <a:r>
              <a:rPr lang="nb-NO" sz="2200" i="1" dirty="0" err="1" smtClean="0">
                <a:solidFill>
                  <a:srgbClr val="404040"/>
                </a:solidFill>
              </a:rPr>
              <a:t>Tangram</a:t>
            </a:r>
            <a:endParaRPr lang="nb-NO" sz="2200" i="1" dirty="0">
              <a:solidFill>
                <a:srgbClr val="404040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57200" y="1675523"/>
            <a:ext cx="46394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i="1" dirty="0" smtClean="0"/>
              <a:t>Tid: </a:t>
            </a:r>
            <a:r>
              <a:rPr lang="nb-NO" sz="1400" dirty="0" smtClean="0"/>
              <a:t>20-60 minutter (avhengig av vanskelighetsgrad og antall)</a:t>
            </a:r>
          </a:p>
          <a:p>
            <a:r>
              <a:rPr lang="nb-NO" sz="1400" i="1" dirty="0" smtClean="0"/>
              <a:t>Utstyr: </a:t>
            </a:r>
            <a:r>
              <a:rPr lang="nb-NO" sz="1400" dirty="0" err="1" smtClean="0"/>
              <a:t>Tangram</a:t>
            </a:r>
            <a:r>
              <a:rPr lang="nb-NO" sz="1400" dirty="0" smtClean="0"/>
              <a:t> (finnes mange på nett, </a:t>
            </a:r>
            <a:r>
              <a:rPr lang="nb-NO" sz="1400" dirty="0" err="1" smtClean="0"/>
              <a:t>f.eks</a:t>
            </a:r>
            <a:r>
              <a:rPr lang="nb-NO" sz="1400" dirty="0" smtClean="0"/>
              <a:t>: </a:t>
            </a:r>
            <a:r>
              <a:rPr lang="nb-NO" sz="1400" dirty="0" smtClean="0">
                <a:hlinkClick r:id="rId3"/>
              </a:rPr>
              <a:t>her</a:t>
            </a:r>
            <a:r>
              <a:rPr lang="nb-NO" sz="1400" dirty="0" smtClean="0"/>
              <a:t> ). Skriv ut. </a:t>
            </a:r>
          </a:p>
          <a:p>
            <a:endParaRPr lang="nb-NO" sz="1400" i="1" dirty="0"/>
          </a:p>
          <a:p>
            <a:r>
              <a:rPr lang="nb-NO" sz="1400" i="1" dirty="0" smtClean="0"/>
              <a:t>Gjennomføring:</a:t>
            </a:r>
          </a:p>
          <a:p>
            <a:r>
              <a:rPr lang="nb-NO" sz="1400" dirty="0" smtClean="0"/>
              <a:t>La elvene arbeide </a:t>
            </a:r>
            <a:r>
              <a:rPr lang="nb-NO" sz="1400" u="sng" dirty="0" smtClean="0"/>
              <a:t>sammen</a:t>
            </a:r>
            <a:r>
              <a:rPr lang="nb-NO" sz="1400" dirty="0" smtClean="0"/>
              <a:t> for å løse et eller flere </a:t>
            </a:r>
            <a:r>
              <a:rPr lang="nb-NO" sz="1400" dirty="0" err="1" smtClean="0"/>
              <a:t>tangram</a:t>
            </a:r>
            <a:r>
              <a:rPr lang="nb-NO" sz="1400" dirty="0" smtClean="0"/>
              <a:t>. Hvis dere er mange på laget, kan laget deles i flere mindre grupper. </a:t>
            </a:r>
            <a:endParaRPr lang="nb-NO" sz="14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666" y="1675523"/>
            <a:ext cx="3253380" cy="3299710"/>
          </a:xfrm>
          <a:prstGeom prst="rect">
            <a:avLst/>
          </a:prstGeom>
        </p:spPr>
      </p:pic>
      <p:cxnSp>
        <p:nvCxnSpPr>
          <p:cNvPr id="8" name="Rett linje 7"/>
          <p:cNvCxnSpPr/>
          <p:nvPr/>
        </p:nvCxnSpPr>
        <p:spPr>
          <a:xfrm>
            <a:off x="0" y="1055591"/>
            <a:ext cx="9144000" cy="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651" y="267802"/>
            <a:ext cx="1006620" cy="44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5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457200" y="433145"/>
            <a:ext cx="7772400" cy="857250"/>
          </a:xfrm>
        </p:spPr>
        <p:txBody>
          <a:bodyPr>
            <a:normAutofit/>
          </a:bodyPr>
          <a:lstStyle/>
          <a:p>
            <a:pPr algn="l"/>
            <a:r>
              <a:rPr lang="nb-NO" sz="2200" i="1" dirty="0" smtClean="0">
                <a:solidFill>
                  <a:srgbClr val="404040"/>
                </a:solidFill>
              </a:rPr>
              <a:t>Korthus</a:t>
            </a:r>
            <a:endParaRPr lang="nb-NO" sz="2200" i="1" dirty="0">
              <a:solidFill>
                <a:srgbClr val="404040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57200" y="1308706"/>
            <a:ext cx="4343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i="1" dirty="0" smtClean="0"/>
              <a:t>Tid: </a:t>
            </a:r>
            <a:r>
              <a:rPr lang="nb-NO" sz="1400" dirty="0" smtClean="0"/>
              <a:t>5-15 minutter</a:t>
            </a:r>
          </a:p>
          <a:p>
            <a:r>
              <a:rPr lang="nb-NO" sz="1400" i="1" dirty="0" smtClean="0"/>
              <a:t>Utstyr: </a:t>
            </a:r>
            <a:r>
              <a:rPr lang="nb-NO" sz="1400" dirty="0" smtClean="0"/>
              <a:t>Kortstokk</a:t>
            </a:r>
          </a:p>
          <a:p>
            <a:endParaRPr lang="nb-NO" sz="1400" i="1" dirty="0"/>
          </a:p>
          <a:p>
            <a:r>
              <a:rPr lang="nb-NO" sz="1400" i="1" dirty="0" smtClean="0"/>
              <a:t>Gjennomføring: </a:t>
            </a:r>
          </a:p>
          <a:p>
            <a:r>
              <a:rPr lang="nb-NO" sz="1400" dirty="0" smtClean="0"/>
              <a:t>La deltakerne lage et så høyt korthus som mulig. Det er viktig at de støtter hverandre som et lag, og at alle får bidra. 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6768" y="1055591"/>
            <a:ext cx="2387496" cy="3788105"/>
          </a:xfrm>
          <a:prstGeom prst="rect">
            <a:avLst/>
          </a:prstGeom>
        </p:spPr>
      </p:pic>
      <p:cxnSp>
        <p:nvCxnSpPr>
          <p:cNvPr id="8" name="Rett linje 7"/>
          <p:cNvCxnSpPr/>
          <p:nvPr/>
        </p:nvCxnSpPr>
        <p:spPr>
          <a:xfrm>
            <a:off x="0" y="1055591"/>
            <a:ext cx="9144000" cy="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651" y="267802"/>
            <a:ext cx="1006620" cy="44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47" y="1073902"/>
            <a:ext cx="6932737" cy="3899665"/>
          </a:xfrm>
          <a:prstGeom prst="rect">
            <a:avLst/>
          </a:prstGeom>
        </p:spPr>
      </p:pic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457200" y="433145"/>
            <a:ext cx="7772400" cy="857250"/>
          </a:xfrm>
        </p:spPr>
        <p:txBody>
          <a:bodyPr>
            <a:normAutofit/>
          </a:bodyPr>
          <a:lstStyle/>
          <a:p>
            <a:pPr algn="l"/>
            <a:r>
              <a:rPr lang="nb-NO" sz="2200" i="1" dirty="0" smtClean="0">
                <a:solidFill>
                  <a:srgbClr val="404040"/>
                </a:solidFill>
              </a:rPr>
              <a:t>Den øde øya</a:t>
            </a:r>
            <a:endParaRPr lang="nb-NO" sz="2200" i="1" dirty="0">
              <a:solidFill>
                <a:srgbClr val="404040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57200" y="1385247"/>
            <a:ext cx="562880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i="1" dirty="0" smtClean="0"/>
              <a:t>Tid: </a:t>
            </a:r>
            <a:r>
              <a:rPr lang="nb-NO" sz="1400" dirty="0" smtClean="0"/>
              <a:t>20-30 minutter</a:t>
            </a:r>
          </a:p>
          <a:p>
            <a:r>
              <a:rPr lang="nb-NO" sz="1400" i="1" dirty="0" smtClean="0"/>
              <a:t>Utstyr: </a:t>
            </a:r>
            <a:r>
              <a:rPr lang="nb-NO" sz="1400" dirty="0" smtClean="0"/>
              <a:t>Ark, penn/blyant</a:t>
            </a:r>
          </a:p>
          <a:p>
            <a:endParaRPr lang="nb-NO" sz="1400" i="1" dirty="0"/>
          </a:p>
          <a:p>
            <a:r>
              <a:rPr lang="nb-NO" sz="1400" i="1" dirty="0" smtClean="0"/>
              <a:t>Gjennomføring:</a:t>
            </a:r>
            <a:endParaRPr lang="nb-NO" sz="1400" dirty="0" smtClean="0"/>
          </a:p>
          <a:p>
            <a:r>
              <a:rPr lang="nb-NO" sz="1400" dirty="0" smtClean="0"/>
              <a:t>1. Les til laget (alternativt del ut en lapp der det står skrevet): Laget deres har strandet på en øde øy. Hvilke tre ting vil dere ha med dere? Dere har 10 minutter på å bli enige og gjøre ferdig lista. 1-2-3 GO!</a:t>
            </a:r>
          </a:p>
          <a:p>
            <a:r>
              <a:rPr lang="nb-NO" sz="1400" dirty="0" smtClean="0"/>
              <a:t>2. Presentasjon og diskusjon. Eksempler på spørsmål: </a:t>
            </a:r>
          </a:p>
          <a:p>
            <a:pPr marL="285750" indent="-285750">
              <a:buFontTx/>
              <a:buChar char="-"/>
            </a:pPr>
            <a:r>
              <a:rPr lang="nb-NO" sz="1400" dirty="0" smtClean="0"/>
              <a:t>Hvordan klarte dere å innskrenke listen til 3 ting?</a:t>
            </a:r>
          </a:p>
          <a:p>
            <a:pPr marL="285750" indent="-285750">
              <a:buFontTx/>
              <a:buChar char="-"/>
            </a:pPr>
            <a:r>
              <a:rPr lang="nb-NO" sz="1400" dirty="0" smtClean="0"/>
              <a:t>Rangerte dere tingene? Og i så fall, hvordan prioriterte dere?</a:t>
            </a:r>
          </a:p>
          <a:p>
            <a:pPr marL="285750" indent="-285750">
              <a:buFontTx/>
              <a:buChar char="-"/>
            </a:pPr>
            <a:r>
              <a:rPr lang="nb-NO" sz="1400" dirty="0" smtClean="0"/>
              <a:t>Var dere uenige? I så fall, hva gjorde dere da?</a:t>
            </a:r>
          </a:p>
        </p:txBody>
      </p:sp>
      <p:cxnSp>
        <p:nvCxnSpPr>
          <p:cNvPr id="8" name="Rett linje 7"/>
          <p:cNvCxnSpPr/>
          <p:nvPr/>
        </p:nvCxnSpPr>
        <p:spPr>
          <a:xfrm>
            <a:off x="0" y="1055591"/>
            <a:ext cx="9144000" cy="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651" y="267802"/>
            <a:ext cx="1006620" cy="44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4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457200" y="472598"/>
            <a:ext cx="7772400" cy="857250"/>
          </a:xfrm>
        </p:spPr>
        <p:txBody>
          <a:bodyPr>
            <a:normAutofit/>
          </a:bodyPr>
          <a:lstStyle/>
          <a:p>
            <a:pPr algn="l"/>
            <a:r>
              <a:rPr lang="nb-NO" sz="2200" i="1" dirty="0" err="1" smtClean="0">
                <a:solidFill>
                  <a:srgbClr val="404040"/>
                </a:solidFill>
              </a:rPr>
              <a:t>Marshmallows</a:t>
            </a:r>
            <a:r>
              <a:rPr lang="nb-NO" sz="2200" i="1" dirty="0" smtClean="0">
                <a:solidFill>
                  <a:srgbClr val="404040"/>
                </a:solidFill>
              </a:rPr>
              <a:t> </a:t>
            </a:r>
            <a:endParaRPr lang="nb-NO" sz="2200" i="1" dirty="0">
              <a:solidFill>
                <a:srgbClr val="404040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57200" y="1329848"/>
            <a:ext cx="434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i="1" dirty="0" smtClean="0"/>
              <a:t>Tid: </a:t>
            </a:r>
            <a:r>
              <a:rPr lang="nb-NO" sz="1400" dirty="0" smtClean="0"/>
              <a:t>30 minutter</a:t>
            </a:r>
          </a:p>
          <a:p>
            <a:r>
              <a:rPr lang="nb-NO" sz="1400" i="1" dirty="0" smtClean="0"/>
              <a:t>Utstyr: </a:t>
            </a:r>
            <a:r>
              <a:rPr lang="nb-NO" sz="1400" dirty="0" smtClean="0"/>
              <a:t>Ukokt</a:t>
            </a:r>
            <a:r>
              <a:rPr lang="nb-NO" sz="1400" i="1" dirty="0" smtClean="0"/>
              <a:t> s</a:t>
            </a:r>
            <a:r>
              <a:rPr lang="nb-NO" sz="1400" dirty="0" smtClean="0"/>
              <a:t>pagetti, </a:t>
            </a:r>
            <a:r>
              <a:rPr lang="nb-NO" sz="1400" dirty="0" err="1" smtClean="0"/>
              <a:t>marshmallows</a:t>
            </a:r>
            <a:endParaRPr lang="nb-NO" sz="1400" dirty="0" smtClean="0"/>
          </a:p>
          <a:p>
            <a:endParaRPr lang="nb-NO" sz="1400" i="1" dirty="0"/>
          </a:p>
          <a:p>
            <a:r>
              <a:rPr lang="nb-NO" sz="1400" i="1" dirty="0" smtClean="0"/>
              <a:t>Gjennomføring: </a:t>
            </a:r>
          </a:p>
          <a:p>
            <a:r>
              <a:rPr lang="nb-NO" sz="1400" dirty="0" smtClean="0"/>
              <a:t>Deltakerne skal sammen lage et så høyt tårn som mulig ved hjelp av spagetti og </a:t>
            </a:r>
            <a:r>
              <a:rPr lang="nb-NO" sz="1400" dirty="0" err="1" smtClean="0"/>
              <a:t>marshmallows</a:t>
            </a:r>
            <a:r>
              <a:rPr lang="nb-NO" sz="1400" dirty="0" smtClean="0"/>
              <a:t>. Det kan være morsomt å dele opp laget og lage en liten konkurranse. Etterpå kan man diskutere hva som gjorde at de høyeste tårnet holdt. </a:t>
            </a:r>
            <a:endParaRPr lang="nb-NO" sz="14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669" y="2083631"/>
            <a:ext cx="3280201" cy="2265389"/>
          </a:xfrm>
          <a:prstGeom prst="rect">
            <a:avLst/>
          </a:prstGeom>
        </p:spPr>
      </p:pic>
      <p:cxnSp>
        <p:nvCxnSpPr>
          <p:cNvPr id="8" name="Rett linje 7"/>
          <p:cNvCxnSpPr/>
          <p:nvPr/>
        </p:nvCxnSpPr>
        <p:spPr>
          <a:xfrm>
            <a:off x="0" y="1055591"/>
            <a:ext cx="9144000" cy="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651" y="267802"/>
            <a:ext cx="1006620" cy="44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7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7560"/>
            <a:ext cx="3632563" cy="2535940"/>
          </a:xfrm>
          <a:prstGeom prst="rect">
            <a:avLst/>
          </a:prstGeom>
        </p:spPr>
      </p:pic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457200" y="433145"/>
            <a:ext cx="7772400" cy="857250"/>
          </a:xfrm>
        </p:spPr>
        <p:txBody>
          <a:bodyPr>
            <a:normAutofit/>
          </a:bodyPr>
          <a:lstStyle/>
          <a:p>
            <a:pPr algn="l"/>
            <a:r>
              <a:rPr lang="nb-NO" sz="2200" i="1" dirty="0" smtClean="0">
                <a:solidFill>
                  <a:srgbClr val="404040"/>
                </a:solidFill>
              </a:rPr>
              <a:t>Sortering av opplysninger</a:t>
            </a:r>
            <a:endParaRPr lang="nb-NO" sz="2200" i="1" dirty="0">
              <a:solidFill>
                <a:srgbClr val="404040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2555310" y="1308706"/>
            <a:ext cx="63010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i="1" dirty="0" smtClean="0"/>
              <a:t>Tid: </a:t>
            </a:r>
            <a:r>
              <a:rPr lang="nb-NO" sz="1400" dirty="0" smtClean="0"/>
              <a:t>10-20 minutter</a:t>
            </a:r>
          </a:p>
          <a:p>
            <a:r>
              <a:rPr lang="nb-NO" sz="1400" i="1" dirty="0" smtClean="0"/>
              <a:t>Utstyr: </a:t>
            </a:r>
            <a:r>
              <a:rPr lang="nb-NO" sz="1400" dirty="0" smtClean="0"/>
              <a:t>Utskrift av oppgaven</a:t>
            </a:r>
          </a:p>
          <a:p>
            <a:endParaRPr lang="nb-NO" sz="1400" i="1" dirty="0"/>
          </a:p>
          <a:p>
            <a:r>
              <a:rPr lang="nb-NO" sz="1400" i="1" dirty="0" smtClean="0"/>
              <a:t>Gjennomføring: </a:t>
            </a:r>
            <a:r>
              <a:rPr lang="nb-NO" sz="1400" dirty="0" smtClean="0"/>
              <a:t>Del ut følgende oppgave og be laget løse den. Dersom laget er stort, kan det være lurt å dele laget i flere deler.</a:t>
            </a:r>
          </a:p>
          <a:p>
            <a:endParaRPr lang="nb-NO" sz="1400" i="1" dirty="0"/>
          </a:p>
          <a:p>
            <a:r>
              <a:rPr lang="nb-NO" sz="1400" i="1" dirty="0" smtClean="0"/>
              <a:t>Oppgave:</a:t>
            </a:r>
          </a:p>
          <a:p>
            <a:r>
              <a:rPr lang="nb-NO" sz="1400" dirty="0" smtClean="0"/>
              <a:t>Johanna </a:t>
            </a:r>
            <a:r>
              <a:rPr lang="nb-NO" sz="1400" dirty="0"/>
              <a:t>er høyere enn Anna, men lavere enn Tom. Rune er </a:t>
            </a:r>
            <a:r>
              <a:rPr lang="nb-NO" sz="1400" dirty="0" smtClean="0"/>
              <a:t>høyere </a:t>
            </a:r>
            <a:r>
              <a:rPr lang="nb-NO" sz="1400" dirty="0"/>
              <a:t>enn Joanna. Mari ville vært lavest, hvis det ikke hadde </a:t>
            </a:r>
            <a:r>
              <a:rPr lang="nb-NO" sz="1400" dirty="0" smtClean="0"/>
              <a:t>vært </a:t>
            </a:r>
            <a:r>
              <a:rPr lang="nb-NO" sz="1400" dirty="0"/>
              <a:t>for Bård. Rune er ikke den som er høyest. Skriv navnene i </a:t>
            </a:r>
            <a:r>
              <a:rPr lang="nb-NO" sz="1400" dirty="0" smtClean="0"/>
              <a:t>rekkefølge </a:t>
            </a:r>
            <a:r>
              <a:rPr lang="nb-NO" sz="1400" dirty="0"/>
              <a:t>fra den laveste til den høyeste.</a:t>
            </a:r>
            <a:endParaRPr lang="nb-NO" sz="1400" b="1" dirty="0"/>
          </a:p>
          <a:p>
            <a:r>
              <a:rPr lang="nb-NO" sz="1400" i="1" dirty="0" smtClean="0"/>
              <a:t> </a:t>
            </a:r>
            <a:endParaRPr lang="nb-NO" sz="1400" i="1" dirty="0"/>
          </a:p>
        </p:txBody>
      </p:sp>
      <p:cxnSp>
        <p:nvCxnSpPr>
          <p:cNvPr id="8" name="Rett linje 7"/>
          <p:cNvCxnSpPr/>
          <p:nvPr/>
        </p:nvCxnSpPr>
        <p:spPr>
          <a:xfrm>
            <a:off x="0" y="1055591"/>
            <a:ext cx="9144000" cy="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651" y="267802"/>
            <a:ext cx="1006620" cy="44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457200" y="433145"/>
            <a:ext cx="7772400" cy="857250"/>
          </a:xfrm>
        </p:spPr>
        <p:txBody>
          <a:bodyPr>
            <a:normAutofit/>
          </a:bodyPr>
          <a:lstStyle/>
          <a:p>
            <a:pPr algn="l"/>
            <a:r>
              <a:rPr lang="nb-NO" sz="2200" i="1" dirty="0" smtClean="0">
                <a:solidFill>
                  <a:srgbClr val="404040"/>
                </a:solidFill>
              </a:rPr>
              <a:t>”Ringen”</a:t>
            </a:r>
            <a:endParaRPr lang="nb-NO" sz="2200" i="1" dirty="0">
              <a:solidFill>
                <a:srgbClr val="404040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57200" y="1678038"/>
            <a:ext cx="49242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i="1" dirty="0" smtClean="0"/>
              <a:t>Tid: </a:t>
            </a:r>
            <a:r>
              <a:rPr lang="nb-NO" sz="1400" dirty="0" smtClean="0"/>
              <a:t>5-10 minutter</a:t>
            </a:r>
          </a:p>
          <a:p>
            <a:r>
              <a:rPr lang="nb-NO" sz="1400" i="1" dirty="0" smtClean="0"/>
              <a:t>Utstyr: </a:t>
            </a:r>
            <a:r>
              <a:rPr lang="nb-NO" sz="1400" dirty="0" err="1" smtClean="0"/>
              <a:t>Inget</a:t>
            </a:r>
            <a:r>
              <a:rPr lang="nb-NO" sz="1400" dirty="0" smtClean="0"/>
              <a:t> utstyr nødvendig</a:t>
            </a:r>
          </a:p>
          <a:p>
            <a:endParaRPr lang="nb-NO" sz="1400" i="1" dirty="0"/>
          </a:p>
          <a:p>
            <a:r>
              <a:rPr lang="nb-NO" sz="1400" i="1" dirty="0" smtClean="0"/>
              <a:t>Gjennomføring:</a:t>
            </a:r>
          </a:p>
          <a:p>
            <a:r>
              <a:rPr lang="nb-NO" sz="1400" dirty="0"/>
              <a:t>Deltakerne står i ring og holder hverandres hender med ansiktet vendt innover i sirkelen. Oppgavene er å raskest mulig vende sirkelen slik at alle ser utover UTEN å slippe hendene. Kan også reverseres </a:t>
            </a:r>
          </a:p>
          <a:p>
            <a:endParaRPr lang="nb-NO" sz="14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543" y="1678038"/>
            <a:ext cx="2485721" cy="2761912"/>
          </a:xfrm>
          <a:prstGeom prst="rect">
            <a:avLst/>
          </a:prstGeom>
        </p:spPr>
      </p:pic>
      <p:cxnSp>
        <p:nvCxnSpPr>
          <p:cNvPr id="8" name="Rett linje 7"/>
          <p:cNvCxnSpPr/>
          <p:nvPr/>
        </p:nvCxnSpPr>
        <p:spPr>
          <a:xfrm>
            <a:off x="0" y="1055591"/>
            <a:ext cx="9144000" cy="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651" y="267802"/>
            <a:ext cx="1006620" cy="44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13980</TotalTime>
  <Words>677</Words>
  <Application>Microsoft Macintosh PowerPoint</Application>
  <PresentationFormat>Skjermfremvisning (16:9)</PresentationFormat>
  <Paragraphs>79</Paragraphs>
  <Slides>10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3" baseType="lpstr">
      <vt:lpstr>Calibri</vt:lpstr>
      <vt:lpstr>Arial</vt:lpstr>
      <vt:lpstr>Office-tema</vt:lpstr>
      <vt:lpstr>PowerPoint-presentasjon</vt:lpstr>
      <vt:lpstr>Tennisballen</vt:lpstr>
      <vt:lpstr>Bygge LEGO-modell</vt:lpstr>
      <vt:lpstr>Tangram</vt:lpstr>
      <vt:lpstr>Korthus</vt:lpstr>
      <vt:lpstr>Den øde øya</vt:lpstr>
      <vt:lpstr>Marshmallows </vt:lpstr>
      <vt:lpstr>Sortering av opplysninger</vt:lpstr>
      <vt:lpstr>”Ringen”</vt:lpstr>
      <vt:lpstr>”Robot i blinde”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Julie Zoe Kjernes</dc:creator>
  <cp:lastModifiedBy>Silje Kumeus</cp:lastModifiedBy>
  <cp:revision>305</cp:revision>
  <cp:lastPrinted>2016-04-14T11:56:34Z</cp:lastPrinted>
  <dcterms:created xsi:type="dcterms:W3CDTF">2015-03-17T12:09:30Z</dcterms:created>
  <dcterms:modified xsi:type="dcterms:W3CDTF">2017-09-15T14:24:25Z</dcterms:modified>
</cp:coreProperties>
</file>